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0" r:id="rId3"/>
    <p:sldId id="431" r:id="rId4"/>
    <p:sldId id="323" r:id="rId5"/>
    <p:sldId id="325" r:id="rId6"/>
    <p:sldId id="326" r:id="rId7"/>
    <p:sldId id="327" r:id="rId8"/>
    <p:sldId id="337" r:id="rId9"/>
    <p:sldId id="343" r:id="rId10"/>
    <p:sldId id="367" r:id="rId11"/>
    <p:sldId id="432" r:id="rId12"/>
    <p:sldId id="372" r:id="rId13"/>
    <p:sldId id="371" r:id="rId14"/>
    <p:sldId id="373" r:id="rId15"/>
    <p:sldId id="374" r:id="rId16"/>
    <p:sldId id="375" r:id="rId17"/>
    <p:sldId id="376" r:id="rId18"/>
    <p:sldId id="378" r:id="rId19"/>
    <p:sldId id="379" r:id="rId20"/>
    <p:sldId id="381" r:id="rId21"/>
    <p:sldId id="416" r:id="rId22"/>
    <p:sldId id="417" r:id="rId23"/>
    <p:sldId id="420" r:id="rId24"/>
    <p:sldId id="421" r:id="rId25"/>
    <p:sldId id="422" r:id="rId26"/>
    <p:sldId id="423" r:id="rId27"/>
    <p:sldId id="429" r:id="rId28"/>
    <p:sldId id="43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emstvennost.ru/1610-kpk-profilaktika-riska-suitsidalnogo-povedeniy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preemstvennost.ru/161014-profilaktika-riska-suitsidalnogo-povedeniya-detej-i-podrostkov" TargetMode="External"/><Relationship Id="rId2" Type="http://schemas.openxmlformats.org/officeDocument/2006/relationships/hyperlink" Target="http://preemstvennost.ru/161020-profilaktika-riska-suitsidalnogo-povedeniya-detej-i-podrostkov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eemstvennost.ru/161007-profilaktika-riska-suitsidalnogo-povedeniya-detej-i-podrostk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1328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Профессиональное сообщество </a:t>
            </a:r>
            <a:br>
              <a:rPr lang="ru-RU" sz="2000" b="1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«Преемственность в образовании»</a:t>
            </a:r>
            <a:br>
              <a:rPr lang="ru-RU" sz="2000" b="1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i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http://</a:t>
            </a:r>
            <a:r>
              <a:rPr lang="en-US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preemstvennost.ru/1610-kpk-profilaktika-riska-suitsidalnogo-povedeniya</a:t>
            </a:r>
            <a:r>
              <a:rPr lang="ru-RU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4226024"/>
          </a:xfrm>
        </p:spPr>
        <p:txBody>
          <a:bodyPr>
            <a:normAutofit/>
          </a:bodyPr>
          <a:lstStyle/>
          <a:p>
            <a:endParaRPr lang="ru-RU" sz="4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«Профилактика риска суицидального поведения детей и подростков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образовательном учреждении»</a:t>
            </a:r>
          </a:p>
          <a:p>
            <a:endParaRPr 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травмирующим ситуациям относится: </a:t>
            </a:r>
            <a:r>
              <a:rPr lang="ru-RU" sz="2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смерть близкого человека 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(иногда смерть домашнего животного); 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столкновение и переживание катастрофических событий (аварии, стихийные бедствия);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телесные травмы, 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внезапную госпитализацию, 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увечья, 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хирургические вмешательства, 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обнаружение серьезных заболеваний; 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желательные перемены в жизни (внезапная потеря работы, финансовые потери, внезапные переезды, разрыв или развод значимых отношений, появление нового члена семьи). 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Сильным психотравмирующим потенциалом характеризуются физическое и сексуальное насилие, факты унижения, </a:t>
            </a:r>
            <a:r>
              <a:rPr lang="ru-RU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буллинга</a:t>
            </a: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3841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28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36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Форпост-признаки» </a:t>
            </a:r>
            <a:br>
              <a:rPr lang="ru-RU" sz="36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31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вербальные  </a:t>
            </a:r>
            <a:r>
              <a:rPr lang="ru-RU" sz="4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поведенческие </a:t>
            </a:r>
            <a:br>
              <a:rPr lang="ru-RU" sz="4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ситуационные</a:t>
            </a:r>
          </a:p>
        </p:txBody>
      </p:sp>
    </p:spTree>
    <p:extLst>
      <p:ext uri="{BB962C8B-B14F-4D97-AF65-F5344CB8AC3E}">
        <p14:creationId xmlns="" xmlns:p14="http://schemas.microsoft.com/office/powerpoint/2010/main" val="36215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ВЕРБАЛЬНЫЕ  </a:t>
            </a:r>
            <a:r>
              <a:rPr lang="ru-RU" sz="31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358775" algn="just">
              <a:buNone/>
            </a:pPr>
            <a:r>
              <a:rPr lang="ru-RU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Намёки, шутки по поводу своей смерти</a:t>
            </a:r>
          </a:p>
          <a:p>
            <a:pPr marL="0" indent="358775" algn="just">
              <a:buNone/>
            </a:pPr>
            <a:endParaRPr lang="ru-RU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r>
              <a:rPr lang="ru-RU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Многозначительное странное прощальное поведение</a:t>
            </a:r>
          </a:p>
          <a:p>
            <a:pPr marL="0" indent="358775" algn="just">
              <a:buNone/>
            </a:pPr>
            <a:endParaRPr lang="ru-RU" sz="1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r>
              <a:rPr lang="ru-RU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Сообщения о конкретном плане суицида</a:t>
            </a:r>
          </a:p>
          <a:p>
            <a:pPr marL="0" indent="358775" algn="just">
              <a:buNone/>
            </a:pPr>
            <a:endParaRPr lang="ru-RU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r>
              <a:rPr lang="ru-RU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Уверения в беспомощности и зависимости от других:                </a:t>
            </a:r>
          </a:p>
          <a:p>
            <a:pPr marL="0" indent="358775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«я ничего сам не смогу»;</a:t>
            </a:r>
          </a:p>
          <a:p>
            <a:pPr marL="0" indent="358775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«у меня этого никогда не получится»</a:t>
            </a:r>
          </a:p>
          <a:p>
            <a:pPr marL="0" indent="358775" algn="just">
              <a:buNone/>
            </a:pPr>
            <a:endParaRPr lang="ru-RU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r>
              <a:rPr lang="ru-RU" sz="2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Двойственная оценка значимых событий</a:t>
            </a:r>
          </a:p>
          <a:p>
            <a:pPr marL="0" indent="358775" algn="just">
              <a:buNone/>
            </a:pPr>
            <a:endParaRPr lang="ru-RU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Медленная маловыразительная речь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2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907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Autofit/>
          </a:bodyPr>
          <a:lstStyle/>
          <a:p>
            <a:pPr marL="0" indent="358775" algn="just">
              <a:buNone/>
            </a:pPr>
            <a:r>
              <a:rPr lang="ru-RU" sz="1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Разговоры об отсутствии ценности жизни и её смысла</a:t>
            </a:r>
          </a:p>
          <a:p>
            <a:pPr marL="0" indent="358775" algn="just"/>
            <a:endParaRPr lang="ru-RU" sz="18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r>
              <a:rPr lang="ru-RU" sz="1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Частые разговоры о загробной жизни, о смерти, интерес к темам смерти в музыке и литературе, интерес к способам умирания, к телу после смерти, посещения кладбищ и красочные о них рассказы, интерес к похоронам, разговоры о суициде как о лёгкой смерти.</a:t>
            </a:r>
          </a:p>
          <a:p>
            <a:pPr marL="0" indent="358775" algn="just"/>
            <a:endParaRPr lang="ru-RU" sz="18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r>
              <a:rPr lang="ru-RU" sz="1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Непосредственные заявления: «было бы лучше умереть», «я не хочу больше жить».</a:t>
            </a:r>
          </a:p>
          <a:p>
            <a:pPr marL="0" indent="358775" algn="just"/>
            <a:endParaRPr lang="ru-RU" sz="18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10. Косвенные заявления: «вам не придётся больше обо мне беспокоиться», «мне всё надоело», «чем так жить, лучше </a:t>
            </a:r>
            <a:r>
              <a:rPr lang="ru-RU" sz="1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сдохнуть</a:t>
            </a: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», «это не жизнь, а каторга», «ничего, скоро вы отдохнёте от меня», «он пожалеет об этом».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2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ПОВЕДЕНЧЕСКИЕ</a:t>
            </a:r>
            <a:b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Нарушения сна, сны с сюжетами катастроф, монстрами, своей гибелью, гибелью других людей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Апатия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Плач, отчаяние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Склонность к уединению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Резкие изменения во внешности, несоблюдение правил гигиены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Любые резкие изменения в поведении и настроении, особенно отдаляющие от близких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 Поведение, нетипичное для подростка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Побеги из дома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2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ПОВЕДЕНЧЕСКИЕ</a:t>
            </a:r>
            <a:b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 Алкоголь, наркотики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10. Возбуждённое, агрессивное состояние или ненависть к себе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 Угрызения совести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 Чувство безнадёжности, тревоги, депрессии, отчаяния, плач без причины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13.  Раздача личных вещей, в том числе дорогих, денег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14.Неспособность долго оставаться внимательным, концентрироваться и принимать решение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15. Потеря интереса к любимым занятиям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16.Неожиданное ухудшение успеваемости, </a:t>
            </a:r>
            <a:r>
              <a:rPr lang="ru-RU" sz="2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непосещаемость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школы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2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ПОВЕДЕНЧЕСКИЕ</a:t>
            </a:r>
            <a:b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endParaRPr lang="ru-RU" sz="1100" dirty="0" smtClean="0"/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17. Членство в группировке или секте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18. Эйфория после депрессии, суетливость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19. Ежедневные колебания настроения между возбуждением и упадком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20. Агрессивность как способ вызова отрицательного внимания, ведущая к отчуждению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21. Психологическая травма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22. Угрозы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23. Фантазии на тему своей смерти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24. Интерес прямой или косвенный к возможным средствам самоубийства (отравляющие вещества, возможности приобретения оружия)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ПОВЕДЕНЧЕСКИЕ</a:t>
            </a:r>
            <a:b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100" dirty="0" smtClean="0"/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26. Рисунки с крестами, гробами, паутиной, рисунки в чёрном цвете, отображающие жестокость, особенно направленную на себя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27. Недостаток жизненной активности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28. Отсутствие социальной активности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29. Приведение в порядок своих дел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30. Стремление к рискованным действиям (гонки на авто, мотоцикле)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31. Суицидальные попытки в прошлом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32. Чувство вины, низкая самооценка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33. Скудные планы на будущее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2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СИТУАЦИОННЫЕ</a:t>
            </a:r>
            <a:b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358775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Любое заметное изменение жизни в любую сторону</a:t>
            </a:r>
          </a:p>
          <a:p>
            <a:pPr marL="0" indent="358775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Смерть, развод родителей</a:t>
            </a:r>
          </a:p>
          <a:p>
            <a:pPr marL="0" indent="358775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Семейные конфликты</a:t>
            </a:r>
          </a:p>
          <a:p>
            <a:pPr marL="0" indent="358775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Проблемы с законом</a:t>
            </a:r>
          </a:p>
          <a:p>
            <a:pPr marL="0" indent="358775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Проблемы в школе</a:t>
            </a:r>
          </a:p>
          <a:p>
            <a:pPr marL="0" indent="358775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6.Проблемы с </a:t>
            </a:r>
            <a:r>
              <a:rPr lang="ru-RU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референтной</a:t>
            </a: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группой сверстников.</a:t>
            </a:r>
          </a:p>
          <a:p>
            <a:pPr marL="0" indent="358775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СИТУАЦИОННЫЕ</a:t>
            </a:r>
            <a:b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 Перенесённые в детском возрасте тяжёлые соматические заболевания, прогрессирующая </a:t>
            </a:r>
            <a:r>
              <a:rPr lang="ru-RU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болезнь.</a:t>
            </a:r>
            <a:endParaRPr lang="ru-RU" sz="2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Переживания, связанные с внешним уродством.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Несчастная любовь.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10. Подростковый </a:t>
            </a:r>
            <a:r>
              <a:rPr lang="ru-RU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возраст - </a:t>
            </a:r>
            <a:r>
              <a:rPr lang="ru-RU" sz="24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сензитивность</a:t>
            </a:r>
            <a:r>
              <a:rPr lang="ru-RU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 девиациям</a:t>
            </a: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 </a:t>
            </a:r>
            <a:r>
              <a:rPr lang="ru-RU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Одиночество.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 Беременность, боязнь </a:t>
            </a:r>
            <a:r>
              <a:rPr lang="ru-RU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позора.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13. </a:t>
            </a:r>
            <a:r>
              <a:rPr lang="ru-RU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Переживание неудачи как краха надежд.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2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358775" algn="just">
              <a:buNone/>
            </a:pPr>
            <a:endParaRPr lang="ru-RU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endParaRPr lang="ru-RU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данным «Центра </a:t>
            </a:r>
            <a:r>
              <a:rPr lang="ru-RU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психиатрической помощи им С.С.Мнухина</a:t>
            </a: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»:</a:t>
            </a:r>
          </a:p>
          <a:p>
            <a:pPr marL="0" indent="358775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Санкт-Петербурге суицидальное поведение выявлено</a:t>
            </a:r>
            <a:r>
              <a:rPr lang="en-US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358775" algn="just">
              <a:buNone/>
            </a:pPr>
            <a:endParaRPr lang="ru-RU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По телефону круглосуточной психологической помощи</a:t>
            </a:r>
          </a:p>
          <a:p>
            <a:pPr marL="0" indent="358775" algn="just">
              <a:buNone/>
            </a:pPr>
            <a:r>
              <a:rPr lang="ru-RU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В 2010 году -81 случай</a:t>
            </a:r>
          </a:p>
          <a:p>
            <a:pPr marL="0" indent="358775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В 2015 году -353 случая</a:t>
            </a:r>
          </a:p>
          <a:p>
            <a:pPr marL="0" indent="358775" algn="just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приеме врача</a:t>
            </a:r>
          </a:p>
          <a:p>
            <a:pPr marL="0" indent="358775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В 2010 году – 79 случаев</a:t>
            </a:r>
          </a:p>
          <a:p>
            <a:pPr marL="0" indent="358775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В 2015 году – 107 случаев</a:t>
            </a:r>
            <a:endParaRPr lang="ru-RU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58775" algn="just">
              <a:buNone/>
            </a:pPr>
            <a:endParaRPr lang="en-US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21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СИТУАЦИОННЫЕ</a:t>
            </a:r>
            <a:b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Autofit/>
          </a:bodyPr>
          <a:lstStyle/>
          <a:p>
            <a:endParaRPr lang="ru-RU" sz="1100" dirty="0" smtClean="0"/>
          </a:p>
          <a:p>
            <a:pPr marL="0" indent="358775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14. Значительные материальные и бытовые трудности.</a:t>
            </a:r>
          </a:p>
          <a:p>
            <a:pPr marL="0" indent="358775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15. Смерть в близком окружении. </a:t>
            </a:r>
          </a:p>
          <a:p>
            <a:pPr marL="0" indent="358775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16. Суицид близких или членов семьи.</a:t>
            </a:r>
          </a:p>
          <a:p>
            <a:pPr marL="0" indent="358775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17. Примитивность мышления (ребёнок не знает, как отреагировать на сложную ситуацию).</a:t>
            </a:r>
          </a:p>
          <a:p>
            <a:pPr marL="0" indent="358775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18. Алкоголь, наркотики, которые снимают барьеры здравого смысла.</a:t>
            </a:r>
          </a:p>
          <a:p>
            <a:pPr marL="0" indent="0" algn="ctr">
              <a:spcBef>
                <a:spcPts val="0"/>
              </a:spcBef>
              <a:buClr>
                <a:srgbClr val="002060"/>
              </a:buClr>
              <a:buSzPct val="120000"/>
              <a:buNone/>
            </a:pPr>
            <a:endParaRPr lang="ru-RU" sz="2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Основными факторами защиты </a:t>
            </a:r>
            <a:br>
              <a:rPr lang="ru-RU" sz="31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суицидального поведения</a:t>
            </a:r>
            <a:endParaRPr lang="ru-RU" sz="31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358775" algn="just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оложительная самооценка;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гармоничные отношения между членами семьи;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поддержка со стороны семьи;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уверенность учащегося в себе, в своих силах, убежденность в способности достижения жизненных целей;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умение общаться со сверстниками и взрослыми;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умение обращаться за помощью при возникновении трудностей;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умение обращаться за помощью к взрослым, при необходимости принятия важных решений;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Основными факторами защиты от суицидального поведения</a:t>
            </a:r>
            <a:endParaRPr lang="ru-RU" sz="31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открытость мнению и опыту других людей;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открытость ко всему новому, способность к усвоению новых знаний;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социальная интеграция (участие в общественной жизни, например, в спортивных мероприятиях, членство в обществах, клубах и т.д.);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доброжелательные, ровные отношения с товарищами по школе;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хорошие отношения с учителями и другими взрослыми; </a:t>
            </a:r>
          </a:p>
          <a:p>
            <a:pPr marL="0" indent="358775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наличие поддержки со стороны близких людей.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Жизнестойкость - </a:t>
            </a:r>
            <a:b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hardiness</a:t>
            </a:r>
            <a:endParaRPr lang="ru-RU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внутренний ресурс, который подвластен самому человеку, это то, что он может изменить и переосмыслить, то, что способствует поддержанию физического, психического и социального здоровья, установка, которая придает жизни ценность и смысл в любых обстоятельствах.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Компоненты жизнестойкости</a:t>
            </a:r>
            <a:endParaRPr lang="ru-RU" sz="36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15875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вовлеченность в процесс жизни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убежденность в том, что участие   в происходящем даёт максимальный шанс найти нечто стоящее и интересное для личности. </a:t>
            </a:r>
          </a:p>
          <a:p>
            <a:pPr marL="0" indent="15875" algn="ctr">
              <a:buNone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основе вовлеченности лежит уверенность в себе – восприятие человеком своей способности успешно действовать в той или иной ситуации (</a:t>
            </a:r>
            <a:r>
              <a:rPr lang="ru-RU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самоэффективность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Компоненты жизнестойкости</a:t>
            </a:r>
            <a:endParaRPr lang="ru-RU" sz="36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уверенность в подконтрольности значимых событий своей жизни         и готовность их контролировать 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убежденность в том, что борьба позволяет влиять на результат происходящего.     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уровень контроля влияет стиль мышления (индивидуальный способ объяснения причин               происходящих событий)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Компоненты жизнестойкости</a:t>
            </a:r>
            <a:endParaRPr lang="ru-RU" sz="36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15875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вызова жизни –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убежденность человека в том, что все происходящие с ним события способствуют его развитию за счёт приобретения опыта;           принятие вызова (риска) –            это отношение человека                   к принципиальной возможности меняться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47525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СПАСИБО ЗА ВНИМАНИЕ!</a:t>
            </a:r>
          </a:p>
          <a:p>
            <a:endParaRPr lang="ru-RU" sz="20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презентации использованы материалы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серии </a:t>
            </a:r>
            <a:r>
              <a:rPr lang="ru-RU" sz="2000" b="1" dirty="0" err="1" smtClean="0">
                <a:solidFill>
                  <a:srgbClr val="002060"/>
                </a:solidFill>
              </a:rPr>
              <a:t>вебинаров</a:t>
            </a:r>
            <a:r>
              <a:rPr lang="ru-RU" sz="2000" b="1" dirty="0" smtClean="0">
                <a:solidFill>
                  <a:srgbClr val="002060"/>
                </a:solidFill>
              </a:rPr>
              <a:t>: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«Профилактика риска  суицидального поведения детей и подростков                     в образовательном </a:t>
            </a:r>
            <a:r>
              <a:rPr lang="ru-RU" sz="2000" b="1" dirty="0">
                <a:solidFill>
                  <a:srgbClr val="002060"/>
                </a:solidFill>
              </a:rPr>
              <a:t>учреждении»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Профессионального </a:t>
            </a:r>
            <a:r>
              <a:rPr lang="ru-RU" sz="2000" b="1" dirty="0">
                <a:solidFill>
                  <a:srgbClr val="002060"/>
                </a:solidFill>
              </a:rPr>
              <a:t>сообщества "Преемственность в образовании</a:t>
            </a:r>
            <a:r>
              <a:rPr lang="ru-RU" sz="2000" b="1" dirty="0" smtClean="0">
                <a:solidFill>
                  <a:srgbClr val="002060"/>
                </a:solidFill>
              </a:rPr>
              <a:t>»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Статистика из выступления </a:t>
            </a:r>
            <a:r>
              <a:rPr lang="ru-RU" sz="2000" b="1" dirty="0" err="1" smtClean="0">
                <a:solidFill>
                  <a:srgbClr val="002060"/>
                </a:solidFill>
              </a:rPr>
              <a:t>И.В.Яковенко</a:t>
            </a:r>
            <a:r>
              <a:rPr lang="ru-RU" sz="2000" b="1" dirty="0" smtClean="0">
                <a:solidFill>
                  <a:srgbClr val="002060"/>
                </a:solidFill>
              </a:rPr>
              <a:t>, специалиста Центра детской психиатрии им. </a:t>
            </a:r>
            <a:r>
              <a:rPr lang="ru-RU" sz="2000" b="1" dirty="0" err="1" smtClean="0">
                <a:solidFill>
                  <a:srgbClr val="002060"/>
                </a:solidFill>
              </a:rPr>
              <a:t>С.С.Мнухина</a:t>
            </a:r>
            <a:r>
              <a:rPr lang="ru-RU" sz="2000" b="1" dirty="0" smtClean="0">
                <a:solidFill>
                  <a:srgbClr val="002060"/>
                </a:solidFill>
              </a:rPr>
              <a:t>» 17.10.2016</a:t>
            </a:r>
            <a:endParaRPr lang="ru-RU" sz="2000" b="1" dirty="0">
              <a:solidFill>
                <a:srgbClr val="002060"/>
              </a:solidFill>
            </a:endParaRPr>
          </a:p>
          <a:p>
            <a:pPr algn="l"/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9144000" cy="5951014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9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Материалы по теме</a:t>
            </a:r>
          </a:p>
          <a:p>
            <a:pPr algn="l"/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dirty="0"/>
              <a:t>видеозапись по </a:t>
            </a:r>
            <a:r>
              <a:rPr lang="ru-RU" dirty="0" smtClean="0"/>
              <a:t> </a:t>
            </a:r>
            <a:r>
              <a:rPr lang="ru-RU" dirty="0" err="1"/>
              <a:t>вебинарам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  <a:hlinkClick r:id="rId2"/>
              </a:rPr>
              <a:t>20.10.2016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Вебинар</a:t>
            </a:r>
            <a:r>
              <a:rPr lang="ru-RU" dirty="0">
                <a:solidFill>
                  <a:schemeClr val="tx1"/>
                </a:solidFill>
                <a:hlinkClick r:id="rId2"/>
              </a:rPr>
              <a:t>: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«Профилактика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риска суицидального поведения детей и подростков в образовательном учреждении: организационные условия, нормативно-правовые основы и документационное сопровождение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»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http</a:t>
            </a:r>
            <a:r>
              <a:rPr lang="en-US" dirty="0">
                <a:solidFill>
                  <a:schemeClr val="tx1"/>
                </a:solidFill>
              </a:rPr>
              <a:t>://preemstvennost.ru/161020-profilaktika-riska-suitsidalnogo-povedeniya-detej-i-podrostkov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  <a:hlinkClick r:id="rId3"/>
              </a:rPr>
              <a:t>14.10.2016 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Вебинар</a:t>
            </a:r>
            <a:r>
              <a:rPr lang="ru-RU" dirty="0">
                <a:solidFill>
                  <a:schemeClr val="tx1"/>
                </a:solidFill>
                <a:hlinkClick r:id="rId3"/>
              </a:rPr>
              <a:t>: «Профилактика риска суицидального поведения детей и подростков в образовательном учреждении: диагностические мишени, процедуры и инструменты</a:t>
            </a:r>
            <a:r>
              <a:rPr lang="ru-RU" dirty="0" smtClean="0">
                <a:solidFill>
                  <a:schemeClr val="tx1"/>
                </a:solidFill>
                <a:hlinkClick r:id="rId3"/>
              </a:rPr>
              <a:t>».</a:t>
            </a:r>
            <a:r>
              <a:rPr lang="en-US" dirty="0">
                <a:solidFill>
                  <a:schemeClr val="tx1"/>
                </a:solidFill>
              </a:rPr>
              <a:t> http://preemstvennost.ru/161014-profilaktika-riska-suitsidalnogo-povedeniya-detej-i-podrostkov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  <a:hlinkClick r:id="rId4"/>
              </a:rPr>
              <a:t>07.10.2016 </a:t>
            </a:r>
            <a:r>
              <a:rPr lang="ru-RU" dirty="0" err="1">
                <a:solidFill>
                  <a:schemeClr val="tx1"/>
                </a:solidFill>
                <a:hlinkClick r:id="rId4"/>
              </a:rPr>
              <a:t>Вебинар</a:t>
            </a:r>
            <a:r>
              <a:rPr lang="ru-RU" dirty="0">
                <a:solidFill>
                  <a:schemeClr val="tx1"/>
                </a:solidFill>
                <a:hlinkClick r:id="rId4"/>
              </a:rPr>
              <a:t>:«Профилактика риска суицидального поведения детей и подростков в образовательном учреждении: возрастные и психопатологические аспекты</a:t>
            </a:r>
            <a:r>
              <a:rPr lang="ru-RU" dirty="0" smtClean="0">
                <a:solidFill>
                  <a:schemeClr val="tx1"/>
                </a:solidFill>
                <a:hlinkClick r:id="rId4"/>
              </a:rPr>
              <a:t>».</a:t>
            </a:r>
            <a:r>
              <a:rPr lang="en-US" dirty="0">
                <a:solidFill>
                  <a:schemeClr val="tx1"/>
                </a:solidFill>
              </a:rPr>
              <a:t> http://preemstvennost.ru/161007-profilaktika-riska-suitsidalnogo-povedeniya-detej-i-podrostkov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1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7"/>
            <a:ext cx="828092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endParaRPr lang="ru-RU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58775" algn="just"/>
            <a:endParaRPr lang="ru-RU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58775" algn="just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2016 году специалистами «Центра                     им. С.С.Мнухина» </a:t>
            </a:r>
            <a:r>
              <a:rPr lang="ru-RU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ыявлено 434 сайта, призывающих к самоубийству.</a:t>
            </a:r>
          </a:p>
          <a:p>
            <a:pPr indent="358775" algn="just"/>
            <a:endParaRPr lang="ru-RU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58775" algn="just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Это закрытые сообщества. Используется Скайп, ребенок выполняет задания подобно </a:t>
            </a:r>
            <a:r>
              <a:rPr lang="ru-RU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квесту</a:t>
            </a:r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Например, надо проснуться в 4 ночи и выложить в Сеть порезы,  а сообщество оценивает «смелость героя» и ставит лайки. После суицида фотографии выкладываются на сайт, ребенок героизируется. </a:t>
            </a:r>
            <a:endParaRPr lang="ru-RU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58775" algn="just"/>
            <a:endParaRPr lang="ru-RU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58775" algn="just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Дети и подростки из сельской местности совершают самоубийства в два раза чаще горожан. </a:t>
            </a:r>
          </a:p>
          <a:p>
            <a:pPr indent="358775" algn="just"/>
            <a:endParaRPr lang="ru-RU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58775" algn="just"/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Мальчики — в пять раз чаще девочек.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09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Суицидальный риск</a:t>
            </a:r>
            <a:endParaRPr lang="ru-RU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это комплексная характеристика 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психического состояния </a:t>
            </a:r>
            <a:r>
              <a:rPr lang="ru-RU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дезадаптированной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личности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сформированного индивидуально неповторимым сочетанием особенностей личности и способами её взаимодействия с социальной средой в экстремальных для нее жизненных ситуациях.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Суицидогенные</a:t>
            </a:r>
            <a:r>
              <a:rPr lang="ru-RU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критерии </a:t>
            </a:r>
            <a:br>
              <a:rPr lang="ru-RU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(маркеры)</a:t>
            </a:r>
            <a:endParaRPr lang="ru-RU" sz="36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уровень депрессии 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1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уровень безнадежности 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1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индивидуально-психологические особенности несовершеннолетних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1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признаки </a:t>
            </a:r>
            <a:r>
              <a:rPr lang="ru-RU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патохарактерологического</a:t>
            </a: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развития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1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4572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психотравмирующие обстоятельства (ситуация) </a:t>
            </a:r>
            <a:endParaRPr lang="ru-RU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1-й критерий — депрессия</a:t>
            </a:r>
            <a:br>
              <a:rPr lang="ru-RU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Согласно международной классификации болезней </a:t>
            </a:r>
            <a:r>
              <a:rPr lang="en-US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DSM</a:t>
            </a: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 </a:t>
            </a: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МКБ-10, признаками депрессивного эпизода являются </a:t>
            </a:r>
            <a:b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следующие симптомы: </a:t>
            </a:r>
            <a:r>
              <a:rPr lang="ru-RU" sz="3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6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28133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пониженное настроение большую часть дня;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ru-RU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раздражительность;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ru-RU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заметное снижение интереса ко всем, или почти ко всем, занятиям или потеря удовольствия от них;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ru-RU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заметное снижение или прибавление в весе или снижение/повышение аппетита;</a:t>
            </a:r>
            <a:endParaRPr lang="ru-RU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1-й критерий — депрессия</a:t>
            </a:r>
            <a:br>
              <a:rPr lang="ru-RU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Согласно международной классификации болезней </a:t>
            </a:r>
            <a:r>
              <a:rPr lang="en-US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DSM</a:t>
            </a: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 </a:t>
            </a: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МКБ-10, признаками депрессивного эпизода являются </a:t>
            </a:r>
            <a:b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следующие симптомы: </a:t>
            </a:r>
            <a:r>
              <a:rPr lang="ru-RU" sz="3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6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46449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бессонница или повышенная сонливость;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психомоторное возбуждение или заторможенность;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 усталость или упадок жизненных сил;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ощущение собственной никчёмности или чувство вины;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 снижение мыслительной способности или концентрации, либо нерешительность;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10. периодически появляющиеся мысли о смерти или самоубийстве.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2-й критерий - безнадежность </a:t>
            </a:r>
            <a:b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Исследования показываю, что сочетание чувства безнадежности с депрессией является наиболее опасным признаком риска совершения суицида.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этом подчеркивается, что чувство безнадежности представляет собой более опасный детерминант риска завершенного суицида, чем общая депрессивность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сама по себе. 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3-й критерий – </a:t>
            </a:r>
            <a:b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индивидуальные особенности </a:t>
            </a:r>
            <a:r>
              <a:rPr lang="ru-RU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ctr">
              <a:buAutoNum type="arabicParenR"/>
            </a:pP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тревога, тревожность, страхи; </a:t>
            </a:r>
          </a:p>
          <a:p>
            <a:pPr marL="514350" indent="-514350" algn="ctr">
              <a:buNone/>
            </a:pP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1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интровертность</a:t>
            </a: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1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экстравертность</a:t>
            </a: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514350" indent="-514350" algn="ctr">
              <a:buNone/>
            </a:pP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1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демонстративность</a:t>
            </a: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514350" indent="-514350" algn="ctr">
              <a:buNone/>
            </a:pP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отстраненность (отказ от общения), </a:t>
            </a:r>
          </a:p>
          <a:p>
            <a:pPr marL="514350" indent="-514350" algn="ctr">
              <a:buNone/>
            </a:pP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агрессивность, </a:t>
            </a:r>
          </a:p>
          <a:p>
            <a:pPr marL="514350" indent="-514350" algn="ctr">
              <a:buNone/>
            </a:pP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6) негативизм, </a:t>
            </a:r>
          </a:p>
          <a:p>
            <a:pPr marL="514350" indent="-514350" algn="ctr">
              <a:buNone/>
            </a:pP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7) асоциальность, </a:t>
            </a:r>
          </a:p>
          <a:p>
            <a:pPr marL="514350" indent="-514350" algn="ctr">
              <a:buNone/>
            </a:pPr>
            <a:r>
              <a:rPr lang="ru-RU" sz="21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1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признаки возможной психической патологии. </a:t>
            </a:r>
          </a:p>
          <a:p>
            <a:pPr marL="514350" indent="-514350" algn="ctr">
              <a:buNone/>
            </a:pPr>
            <a:endParaRPr lang="ru-RU" sz="21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ctr">
              <a:buNone/>
            </a:pPr>
            <a:r>
              <a:rPr lang="ru-RU" sz="2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Перечисленные индивидуальные особенности выступают факторами риска суицидального поведения детей и подростков. </a:t>
            </a:r>
            <a:endParaRPr lang="ru-RU" sz="21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1375</Words>
  <Application>Microsoft Office PowerPoint</Application>
  <PresentationFormat>Экран (4:3)</PresentationFormat>
  <Paragraphs>215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    Профессиональное сообщество  «Преемственность в образовании» http://preemstvennost.ru/1610-kpk-profilaktika-riska-suitsidalnogo-povedeniya      </vt:lpstr>
      <vt:lpstr> </vt:lpstr>
      <vt:lpstr>Слайд 3</vt:lpstr>
      <vt:lpstr>Суицидальный риск</vt:lpstr>
      <vt:lpstr>Суицидогенные критерии  (маркеры)</vt:lpstr>
      <vt:lpstr> 1-й критерий — депрессия  Согласно международной классификации болезней DSM-IV  и МКБ-10, признаками депрессивного эпизода являются  следующие симптомы:  </vt:lpstr>
      <vt:lpstr> 1-й критерий — депрессия  Согласно международной классификации болезней DSM-IV  и МКБ-10, признаками депрессивного эпизода являются  следующие симптомы:  </vt:lpstr>
      <vt:lpstr>2-й критерий - безнадежность  </vt:lpstr>
      <vt:lpstr>   3-й критерий –  индивидуальные особенности    </vt:lpstr>
      <vt:lpstr>     К травмирующим ситуациям относится:     </vt:lpstr>
      <vt:lpstr>        </vt:lpstr>
      <vt:lpstr>      ВЕРБАЛЬНЫЕ     </vt:lpstr>
      <vt:lpstr>        </vt:lpstr>
      <vt:lpstr>         ПОВЕДЕНЧЕСКИЕ     </vt:lpstr>
      <vt:lpstr>         ПОВЕДЕНЧЕСКИЕ     </vt:lpstr>
      <vt:lpstr>        ПОВЕДЕНЧЕСКИЕ     </vt:lpstr>
      <vt:lpstr>         ПОВЕДЕНЧЕСКИЕ     </vt:lpstr>
      <vt:lpstr>          СИТУАЦИОННЫЕ      </vt:lpstr>
      <vt:lpstr>         СИТУАЦИОННЫЕ      </vt:lpstr>
      <vt:lpstr>       СИТУАЦИОННЫЕ      </vt:lpstr>
      <vt:lpstr>  Основными факторами защиты  от суицидального поведения</vt:lpstr>
      <vt:lpstr>  Основными факторами защиты от суицидального поведения</vt:lpstr>
      <vt:lpstr>Жизнестойкость -   hardiness</vt:lpstr>
      <vt:lpstr>Компоненты жизнестойкости</vt:lpstr>
      <vt:lpstr>Компоненты жизнестойкости</vt:lpstr>
      <vt:lpstr>Компоненты жизнестойкости</vt:lpstr>
      <vt:lpstr>       </vt:lpstr>
      <vt:lpstr>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сообщество "Преемственность в образовании"</dc:title>
  <dc:creator>user</dc:creator>
  <cp:lastModifiedBy>teacher</cp:lastModifiedBy>
  <cp:revision>251</cp:revision>
  <dcterms:created xsi:type="dcterms:W3CDTF">2016-09-27T14:18:35Z</dcterms:created>
  <dcterms:modified xsi:type="dcterms:W3CDTF">2017-06-07T09:11:45Z</dcterms:modified>
</cp:coreProperties>
</file>